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59" r:id="rId4"/>
    <p:sldId id="282" r:id="rId5"/>
    <p:sldId id="260" r:id="rId6"/>
    <p:sldId id="281" r:id="rId7"/>
    <p:sldId id="279" r:id="rId8"/>
    <p:sldId id="261" r:id="rId9"/>
    <p:sldId id="285" r:id="rId10"/>
    <p:sldId id="283" r:id="rId11"/>
    <p:sldId id="286" r:id="rId12"/>
    <p:sldId id="284" r:id="rId13"/>
    <p:sldId id="28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BB2BC-D758-465C-B2E5-94A6D1E6D1B5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E4C89E-8173-4ECE-A619-92B421095E25}">
      <dgm:prSet phldrT="[Text]"/>
      <dgm:spPr/>
      <dgm:t>
        <a:bodyPr/>
        <a:lstStyle/>
        <a:p>
          <a:r>
            <a:rPr lang="en-US" b="1" dirty="0" smtClean="0"/>
            <a:t>ACCESS</a:t>
          </a:r>
          <a:endParaRPr lang="en-US" b="1" dirty="0"/>
        </a:p>
      </dgm:t>
    </dgm:pt>
    <dgm:pt modelId="{799549E1-8BDD-41CF-94E7-4DC463EAAAE2}" type="parTrans" cxnId="{52EDB6C5-A5AF-46B5-BC1D-27354A6C8514}">
      <dgm:prSet/>
      <dgm:spPr/>
      <dgm:t>
        <a:bodyPr/>
        <a:lstStyle/>
        <a:p>
          <a:endParaRPr lang="en-US"/>
        </a:p>
      </dgm:t>
    </dgm:pt>
    <dgm:pt modelId="{D36602ED-7E6D-4F32-BE6C-7DA77EC8D57D}" type="sibTrans" cxnId="{52EDB6C5-A5AF-46B5-BC1D-27354A6C8514}">
      <dgm:prSet/>
      <dgm:spPr/>
      <dgm:t>
        <a:bodyPr/>
        <a:lstStyle/>
        <a:p>
          <a:endParaRPr lang="en-US"/>
        </a:p>
      </dgm:t>
    </dgm:pt>
    <dgm:pt modelId="{A4BC600A-2AF2-4D4F-8A96-1AB02CBD5748}">
      <dgm:prSet phldrT="[Text]"/>
      <dgm:spPr/>
      <dgm:t>
        <a:bodyPr/>
        <a:lstStyle/>
        <a:p>
          <a:r>
            <a:rPr lang="en-US" b="1" dirty="0" smtClean="0"/>
            <a:t>FBI</a:t>
          </a:r>
          <a:endParaRPr lang="en-US" b="1" dirty="0"/>
        </a:p>
      </dgm:t>
    </dgm:pt>
    <dgm:pt modelId="{ED2B9828-D721-4828-8BCD-3117B2E2CD82}" type="parTrans" cxnId="{5D864409-EFF0-4005-A64C-4680D9DE0A7E}">
      <dgm:prSet/>
      <dgm:spPr/>
      <dgm:t>
        <a:bodyPr/>
        <a:lstStyle/>
        <a:p>
          <a:endParaRPr lang="en-US"/>
        </a:p>
      </dgm:t>
    </dgm:pt>
    <dgm:pt modelId="{0CB3A87A-D5A1-4F84-92F9-F9463A3E7073}" type="sibTrans" cxnId="{5D864409-EFF0-4005-A64C-4680D9DE0A7E}">
      <dgm:prSet/>
      <dgm:spPr/>
      <dgm:t>
        <a:bodyPr/>
        <a:lstStyle/>
        <a:p>
          <a:endParaRPr lang="en-US"/>
        </a:p>
      </dgm:t>
    </dgm:pt>
    <dgm:pt modelId="{FCAB8156-95C1-498F-A68F-37D733E9FA20}">
      <dgm:prSet phldrT="[Text]"/>
      <dgm:spPr/>
      <dgm:t>
        <a:bodyPr/>
        <a:lstStyle/>
        <a:p>
          <a:r>
            <a:rPr lang="en-US" b="1" dirty="0" smtClean="0"/>
            <a:t>Other States</a:t>
          </a:r>
          <a:endParaRPr lang="en-US" b="1" dirty="0"/>
        </a:p>
      </dgm:t>
    </dgm:pt>
    <dgm:pt modelId="{F7DD8297-51E3-4217-8A32-F3C6FFEE2A42}" type="parTrans" cxnId="{82DD259E-101A-4184-A101-6E4B2FF54866}">
      <dgm:prSet/>
      <dgm:spPr/>
      <dgm:t>
        <a:bodyPr/>
        <a:lstStyle/>
        <a:p>
          <a:endParaRPr lang="en-US"/>
        </a:p>
      </dgm:t>
    </dgm:pt>
    <dgm:pt modelId="{C411EA5D-D436-4BCD-B6D7-A0D26927E946}" type="sibTrans" cxnId="{82DD259E-101A-4184-A101-6E4B2FF54866}">
      <dgm:prSet/>
      <dgm:spPr/>
      <dgm:t>
        <a:bodyPr/>
        <a:lstStyle/>
        <a:p>
          <a:endParaRPr lang="en-US"/>
        </a:p>
      </dgm:t>
    </dgm:pt>
    <dgm:pt modelId="{3599DF79-75E7-4121-8B99-58DBE3D9F7E0}">
      <dgm:prSet phldrT="[Text]"/>
      <dgm:spPr/>
      <dgm:t>
        <a:bodyPr/>
        <a:lstStyle/>
        <a:p>
          <a:r>
            <a:rPr lang="en-US" b="1" dirty="0" smtClean="0"/>
            <a:t>Washington</a:t>
          </a:r>
          <a:endParaRPr lang="en-US" b="1" dirty="0"/>
        </a:p>
      </dgm:t>
    </dgm:pt>
    <dgm:pt modelId="{32AD3AF2-7F8C-46EB-B7E8-9072C404F591}" type="parTrans" cxnId="{20CEA030-D33E-4C1B-A67A-D1FAB2F639CF}">
      <dgm:prSet/>
      <dgm:spPr/>
      <dgm:t>
        <a:bodyPr/>
        <a:lstStyle/>
        <a:p>
          <a:endParaRPr lang="en-US"/>
        </a:p>
      </dgm:t>
    </dgm:pt>
    <dgm:pt modelId="{94654631-01C4-47C8-BC05-7191829B0B1A}" type="sibTrans" cxnId="{20CEA030-D33E-4C1B-A67A-D1FAB2F639CF}">
      <dgm:prSet/>
      <dgm:spPr/>
      <dgm:t>
        <a:bodyPr/>
        <a:lstStyle/>
        <a:p>
          <a:endParaRPr lang="en-US"/>
        </a:p>
      </dgm:t>
    </dgm:pt>
    <dgm:pt modelId="{E747D5FB-7CA0-4F97-A560-0B2B0CEB8638}">
      <dgm:prSet phldrT="[Text]"/>
      <dgm:spPr/>
      <dgm:t>
        <a:bodyPr/>
        <a:lstStyle/>
        <a:p>
          <a:r>
            <a:rPr lang="en-US" b="1" dirty="0" smtClean="0"/>
            <a:t>Canada</a:t>
          </a:r>
          <a:endParaRPr lang="en-US" b="1" dirty="0"/>
        </a:p>
      </dgm:t>
    </dgm:pt>
    <dgm:pt modelId="{2510CDFE-2E40-4713-BF25-E9CCB4BB67F1}" type="parTrans" cxnId="{EE1F0647-85EA-4406-BE42-EBFC1839D48A}">
      <dgm:prSet/>
      <dgm:spPr/>
      <dgm:t>
        <a:bodyPr/>
        <a:lstStyle/>
        <a:p>
          <a:endParaRPr lang="en-US"/>
        </a:p>
      </dgm:t>
    </dgm:pt>
    <dgm:pt modelId="{E0AC90E3-6841-44D5-A7DB-602F8C949BC9}" type="sibTrans" cxnId="{EE1F0647-85EA-4406-BE42-EBFC1839D48A}">
      <dgm:prSet/>
      <dgm:spPr/>
      <dgm:t>
        <a:bodyPr/>
        <a:lstStyle/>
        <a:p>
          <a:endParaRPr lang="en-US"/>
        </a:p>
      </dgm:t>
    </dgm:pt>
    <dgm:pt modelId="{A0068A94-8DE1-4192-ABE9-67B53F44FA23}" type="pres">
      <dgm:prSet presAssocID="{179BB2BC-D758-465C-B2E5-94A6D1E6D1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3873D-8A2B-428D-98B5-553168BE6F4C}" type="pres">
      <dgm:prSet presAssocID="{B7E4C89E-8173-4ECE-A619-92B421095E25}" presName="centerShape" presStyleLbl="node0" presStyleIdx="0" presStyleCnt="1" custScaleX="150213" custScaleY="132187" custLinFactNeighborX="-50827" custLinFactNeighborY="-1735"/>
      <dgm:spPr/>
      <dgm:t>
        <a:bodyPr/>
        <a:lstStyle/>
        <a:p>
          <a:endParaRPr lang="en-US"/>
        </a:p>
      </dgm:t>
    </dgm:pt>
    <dgm:pt modelId="{05757C0B-98D3-4AA1-B1CA-78DF8492EE79}" type="pres">
      <dgm:prSet presAssocID="{ED2B9828-D721-4828-8BCD-3117B2E2CD82}" presName="Name9" presStyleLbl="parChTrans1D2" presStyleIdx="0" presStyleCnt="4"/>
      <dgm:spPr/>
      <dgm:t>
        <a:bodyPr/>
        <a:lstStyle/>
        <a:p>
          <a:endParaRPr lang="en-US"/>
        </a:p>
      </dgm:t>
    </dgm:pt>
    <dgm:pt modelId="{94A5C355-81BF-49E6-AB80-452A7BDC5F83}" type="pres">
      <dgm:prSet presAssocID="{ED2B9828-D721-4828-8BCD-3117B2E2CD8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EA102ED-28AE-4C96-A764-A8AF6C563FDC}" type="pres">
      <dgm:prSet presAssocID="{A4BC600A-2AF2-4D4F-8A96-1AB02CBD57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85A86-AA75-413B-8C4B-81CDB53A489B}" type="pres">
      <dgm:prSet presAssocID="{F7DD8297-51E3-4217-8A32-F3C6FFEE2A42}" presName="Name9" presStyleLbl="parChTrans1D2" presStyleIdx="1" presStyleCnt="4"/>
      <dgm:spPr/>
      <dgm:t>
        <a:bodyPr/>
        <a:lstStyle/>
        <a:p>
          <a:endParaRPr lang="en-US"/>
        </a:p>
      </dgm:t>
    </dgm:pt>
    <dgm:pt modelId="{D61CB14F-86FC-4143-A345-07EE39D9E60E}" type="pres">
      <dgm:prSet presAssocID="{F7DD8297-51E3-4217-8A32-F3C6FFEE2A4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3FFF5B0-C867-4EEF-A434-16D5071EE045}" type="pres">
      <dgm:prSet presAssocID="{FCAB8156-95C1-498F-A68F-37D733E9FA20}" presName="node" presStyleLbl="node1" presStyleIdx="1" presStyleCnt="4" custRadScaleRad="107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90DF6-C883-4A02-B3C3-417A4C7036EE}" type="pres">
      <dgm:prSet presAssocID="{2510CDFE-2E40-4713-BF25-E9CCB4BB67F1}" presName="Name9" presStyleLbl="parChTrans1D2" presStyleIdx="2" presStyleCnt="4"/>
      <dgm:spPr/>
      <dgm:t>
        <a:bodyPr/>
        <a:lstStyle/>
        <a:p>
          <a:endParaRPr lang="en-US"/>
        </a:p>
      </dgm:t>
    </dgm:pt>
    <dgm:pt modelId="{5D9068F5-227A-4F6B-9DDD-6F0BD5D0A993}" type="pres">
      <dgm:prSet presAssocID="{2510CDFE-2E40-4713-BF25-E9CCB4BB67F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4283B93-FAE6-41F0-96F0-FABF8C494C93}" type="pres">
      <dgm:prSet presAssocID="{E747D5FB-7CA0-4F97-A560-0B2B0CEB8638}" presName="node" presStyleLbl="node1" presStyleIdx="2" presStyleCnt="4" custRadScaleRad="105350" custRadScaleInc="-90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11C56-CD48-479B-B3A8-F9019A41C526}" type="pres">
      <dgm:prSet presAssocID="{32AD3AF2-7F8C-46EB-B7E8-9072C404F591}" presName="Name9" presStyleLbl="parChTrans1D2" presStyleIdx="3" presStyleCnt="4"/>
      <dgm:spPr/>
      <dgm:t>
        <a:bodyPr/>
        <a:lstStyle/>
        <a:p>
          <a:endParaRPr lang="en-US"/>
        </a:p>
      </dgm:t>
    </dgm:pt>
    <dgm:pt modelId="{902CC83B-FCF1-43A9-9CB0-8415C99AAD7E}" type="pres">
      <dgm:prSet presAssocID="{32AD3AF2-7F8C-46EB-B7E8-9072C404F59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94A8212-2701-4D95-8DE3-361CBC55BA8F}" type="pres">
      <dgm:prSet presAssocID="{3599DF79-75E7-4121-8B99-58DBE3D9F7E0}" presName="node" presStyleLbl="node1" presStyleIdx="3" presStyleCnt="4" custRadScaleRad="121381" custRadScaleInc="30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843FA-AA9D-4A7D-8495-97D2A85784E0}" type="presOf" srcId="{F7DD8297-51E3-4217-8A32-F3C6FFEE2A42}" destId="{D61CB14F-86FC-4143-A345-07EE39D9E60E}" srcOrd="1" destOrd="0" presId="urn:microsoft.com/office/officeart/2005/8/layout/radial1"/>
    <dgm:cxn modelId="{33F7494D-FF1A-464D-9E60-26F559884AA1}" type="presOf" srcId="{FCAB8156-95C1-498F-A68F-37D733E9FA20}" destId="{F3FFF5B0-C867-4EEF-A434-16D5071EE045}" srcOrd="0" destOrd="0" presId="urn:microsoft.com/office/officeart/2005/8/layout/radial1"/>
    <dgm:cxn modelId="{EE1F0647-85EA-4406-BE42-EBFC1839D48A}" srcId="{B7E4C89E-8173-4ECE-A619-92B421095E25}" destId="{E747D5FB-7CA0-4F97-A560-0B2B0CEB8638}" srcOrd="2" destOrd="0" parTransId="{2510CDFE-2E40-4713-BF25-E9CCB4BB67F1}" sibTransId="{E0AC90E3-6841-44D5-A7DB-602F8C949BC9}"/>
    <dgm:cxn modelId="{4F2EE294-9141-47EF-9071-DBC5EA313B40}" type="presOf" srcId="{179BB2BC-D758-465C-B2E5-94A6D1E6D1B5}" destId="{A0068A94-8DE1-4192-ABE9-67B53F44FA23}" srcOrd="0" destOrd="0" presId="urn:microsoft.com/office/officeart/2005/8/layout/radial1"/>
    <dgm:cxn modelId="{8B315D65-4450-4DD8-BA5A-072317E7CB76}" type="presOf" srcId="{ED2B9828-D721-4828-8BCD-3117B2E2CD82}" destId="{94A5C355-81BF-49E6-AB80-452A7BDC5F83}" srcOrd="1" destOrd="0" presId="urn:microsoft.com/office/officeart/2005/8/layout/radial1"/>
    <dgm:cxn modelId="{52EDB6C5-A5AF-46B5-BC1D-27354A6C8514}" srcId="{179BB2BC-D758-465C-B2E5-94A6D1E6D1B5}" destId="{B7E4C89E-8173-4ECE-A619-92B421095E25}" srcOrd="0" destOrd="0" parTransId="{799549E1-8BDD-41CF-94E7-4DC463EAAAE2}" sibTransId="{D36602ED-7E6D-4F32-BE6C-7DA77EC8D57D}"/>
    <dgm:cxn modelId="{5D864409-EFF0-4005-A64C-4680D9DE0A7E}" srcId="{B7E4C89E-8173-4ECE-A619-92B421095E25}" destId="{A4BC600A-2AF2-4D4F-8A96-1AB02CBD5748}" srcOrd="0" destOrd="0" parTransId="{ED2B9828-D721-4828-8BCD-3117B2E2CD82}" sibTransId="{0CB3A87A-D5A1-4F84-92F9-F9463A3E7073}"/>
    <dgm:cxn modelId="{2072EE56-68BF-4288-BECF-5752790CA46B}" type="presOf" srcId="{A4BC600A-2AF2-4D4F-8A96-1AB02CBD5748}" destId="{3EA102ED-28AE-4C96-A764-A8AF6C563FDC}" srcOrd="0" destOrd="0" presId="urn:microsoft.com/office/officeart/2005/8/layout/radial1"/>
    <dgm:cxn modelId="{82DD259E-101A-4184-A101-6E4B2FF54866}" srcId="{B7E4C89E-8173-4ECE-A619-92B421095E25}" destId="{FCAB8156-95C1-498F-A68F-37D733E9FA20}" srcOrd="1" destOrd="0" parTransId="{F7DD8297-51E3-4217-8A32-F3C6FFEE2A42}" sibTransId="{C411EA5D-D436-4BCD-B6D7-A0D26927E946}"/>
    <dgm:cxn modelId="{5D45218E-A48A-4541-9149-D592EC1B730D}" type="presOf" srcId="{ED2B9828-D721-4828-8BCD-3117B2E2CD82}" destId="{05757C0B-98D3-4AA1-B1CA-78DF8492EE79}" srcOrd="0" destOrd="0" presId="urn:microsoft.com/office/officeart/2005/8/layout/radial1"/>
    <dgm:cxn modelId="{434A854A-0F33-401C-93E5-ACB7A6C57AAB}" type="presOf" srcId="{32AD3AF2-7F8C-46EB-B7E8-9072C404F591}" destId="{CC011C56-CD48-479B-B3A8-F9019A41C526}" srcOrd="0" destOrd="0" presId="urn:microsoft.com/office/officeart/2005/8/layout/radial1"/>
    <dgm:cxn modelId="{20CEA030-D33E-4C1B-A67A-D1FAB2F639CF}" srcId="{B7E4C89E-8173-4ECE-A619-92B421095E25}" destId="{3599DF79-75E7-4121-8B99-58DBE3D9F7E0}" srcOrd="3" destOrd="0" parTransId="{32AD3AF2-7F8C-46EB-B7E8-9072C404F591}" sibTransId="{94654631-01C4-47C8-BC05-7191829B0B1A}"/>
    <dgm:cxn modelId="{0C3449F0-1E03-4AAB-BCB7-9C7F6A75613A}" type="presOf" srcId="{2510CDFE-2E40-4713-BF25-E9CCB4BB67F1}" destId="{5D9068F5-227A-4F6B-9DDD-6F0BD5D0A993}" srcOrd="1" destOrd="0" presId="urn:microsoft.com/office/officeart/2005/8/layout/radial1"/>
    <dgm:cxn modelId="{690178FC-E3D9-484F-A86D-A851A00B969B}" type="presOf" srcId="{E747D5FB-7CA0-4F97-A560-0B2B0CEB8638}" destId="{B4283B93-FAE6-41F0-96F0-FABF8C494C93}" srcOrd="0" destOrd="0" presId="urn:microsoft.com/office/officeart/2005/8/layout/radial1"/>
    <dgm:cxn modelId="{23881E46-733E-45F6-B6DF-D94AB3456707}" type="presOf" srcId="{B7E4C89E-8173-4ECE-A619-92B421095E25}" destId="{6CF3873D-8A2B-428D-98B5-553168BE6F4C}" srcOrd="0" destOrd="0" presId="urn:microsoft.com/office/officeart/2005/8/layout/radial1"/>
    <dgm:cxn modelId="{43D59536-8B56-4554-9507-FAE902CDC4AB}" type="presOf" srcId="{F7DD8297-51E3-4217-8A32-F3C6FFEE2A42}" destId="{EC185A86-AA75-413B-8C4B-81CDB53A489B}" srcOrd="0" destOrd="0" presId="urn:microsoft.com/office/officeart/2005/8/layout/radial1"/>
    <dgm:cxn modelId="{B0936285-2BBB-4E9E-B5E9-3C46750C81F8}" type="presOf" srcId="{2510CDFE-2E40-4713-BF25-E9CCB4BB67F1}" destId="{00290DF6-C883-4A02-B3C3-417A4C7036EE}" srcOrd="0" destOrd="0" presId="urn:microsoft.com/office/officeart/2005/8/layout/radial1"/>
    <dgm:cxn modelId="{7E81415C-7D2B-4D84-A957-6939CE97FB1B}" type="presOf" srcId="{3599DF79-75E7-4121-8B99-58DBE3D9F7E0}" destId="{494A8212-2701-4D95-8DE3-361CBC55BA8F}" srcOrd="0" destOrd="0" presId="urn:microsoft.com/office/officeart/2005/8/layout/radial1"/>
    <dgm:cxn modelId="{386A7D11-21F9-4CC8-B062-E5318FDE6D7E}" type="presOf" srcId="{32AD3AF2-7F8C-46EB-B7E8-9072C404F591}" destId="{902CC83B-FCF1-43A9-9CB0-8415C99AAD7E}" srcOrd="1" destOrd="0" presId="urn:microsoft.com/office/officeart/2005/8/layout/radial1"/>
    <dgm:cxn modelId="{5585BC29-A0ED-4399-98B7-542BD108BCDF}" type="presParOf" srcId="{A0068A94-8DE1-4192-ABE9-67B53F44FA23}" destId="{6CF3873D-8A2B-428D-98B5-553168BE6F4C}" srcOrd="0" destOrd="0" presId="urn:microsoft.com/office/officeart/2005/8/layout/radial1"/>
    <dgm:cxn modelId="{CADD9EE7-0855-49FC-A0FF-EC4DAF567DEC}" type="presParOf" srcId="{A0068A94-8DE1-4192-ABE9-67B53F44FA23}" destId="{05757C0B-98D3-4AA1-B1CA-78DF8492EE79}" srcOrd="1" destOrd="0" presId="urn:microsoft.com/office/officeart/2005/8/layout/radial1"/>
    <dgm:cxn modelId="{0C8D7ABC-0CE8-4974-8D0D-04B3A5F15821}" type="presParOf" srcId="{05757C0B-98D3-4AA1-B1CA-78DF8492EE79}" destId="{94A5C355-81BF-49E6-AB80-452A7BDC5F83}" srcOrd="0" destOrd="0" presId="urn:microsoft.com/office/officeart/2005/8/layout/radial1"/>
    <dgm:cxn modelId="{D88E6468-2669-4CAE-8909-EB984A13DC04}" type="presParOf" srcId="{A0068A94-8DE1-4192-ABE9-67B53F44FA23}" destId="{3EA102ED-28AE-4C96-A764-A8AF6C563FDC}" srcOrd="2" destOrd="0" presId="urn:microsoft.com/office/officeart/2005/8/layout/radial1"/>
    <dgm:cxn modelId="{39E4EFE9-B61D-4163-9C6D-4B9600C60EE4}" type="presParOf" srcId="{A0068A94-8DE1-4192-ABE9-67B53F44FA23}" destId="{EC185A86-AA75-413B-8C4B-81CDB53A489B}" srcOrd="3" destOrd="0" presId="urn:microsoft.com/office/officeart/2005/8/layout/radial1"/>
    <dgm:cxn modelId="{30734051-EDD1-4530-9DC3-F49B9FF2FF17}" type="presParOf" srcId="{EC185A86-AA75-413B-8C4B-81CDB53A489B}" destId="{D61CB14F-86FC-4143-A345-07EE39D9E60E}" srcOrd="0" destOrd="0" presId="urn:microsoft.com/office/officeart/2005/8/layout/radial1"/>
    <dgm:cxn modelId="{8FBB72F6-8B73-4650-9EF6-72116916C5FE}" type="presParOf" srcId="{A0068A94-8DE1-4192-ABE9-67B53F44FA23}" destId="{F3FFF5B0-C867-4EEF-A434-16D5071EE045}" srcOrd="4" destOrd="0" presId="urn:microsoft.com/office/officeart/2005/8/layout/radial1"/>
    <dgm:cxn modelId="{7D5C56FA-F197-4F83-B24C-69669C47A4B8}" type="presParOf" srcId="{A0068A94-8DE1-4192-ABE9-67B53F44FA23}" destId="{00290DF6-C883-4A02-B3C3-417A4C7036EE}" srcOrd="5" destOrd="0" presId="urn:microsoft.com/office/officeart/2005/8/layout/radial1"/>
    <dgm:cxn modelId="{9306824D-1EB4-4ECA-AB1B-69585FF4DEC6}" type="presParOf" srcId="{00290DF6-C883-4A02-B3C3-417A4C7036EE}" destId="{5D9068F5-227A-4F6B-9DDD-6F0BD5D0A993}" srcOrd="0" destOrd="0" presId="urn:microsoft.com/office/officeart/2005/8/layout/radial1"/>
    <dgm:cxn modelId="{21CB373A-A007-4DC3-94D9-17395C035506}" type="presParOf" srcId="{A0068A94-8DE1-4192-ABE9-67B53F44FA23}" destId="{B4283B93-FAE6-41F0-96F0-FABF8C494C93}" srcOrd="6" destOrd="0" presId="urn:microsoft.com/office/officeart/2005/8/layout/radial1"/>
    <dgm:cxn modelId="{0E27B452-FB7B-40E5-9D81-8E7993114308}" type="presParOf" srcId="{A0068A94-8DE1-4192-ABE9-67B53F44FA23}" destId="{CC011C56-CD48-479B-B3A8-F9019A41C526}" srcOrd="7" destOrd="0" presId="urn:microsoft.com/office/officeart/2005/8/layout/radial1"/>
    <dgm:cxn modelId="{6FBC6BC7-972A-46E8-B190-0CFC28CCD739}" type="presParOf" srcId="{CC011C56-CD48-479B-B3A8-F9019A41C526}" destId="{902CC83B-FCF1-43A9-9CB0-8415C99AAD7E}" srcOrd="0" destOrd="0" presId="urn:microsoft.com/office/officeart/2005/8/layout/radial1"/>
    <dgm:cxn modelId="{FB391818-D920-47FB-B0CF-C1BD23B2D43F}" type="presParOf" srcId="{A0068A94-8DE1-4192-ABE9-67B53F44FA23}" destId="{494A8212-2701-4D95-8DE3-361CBC55BA8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873D-8A2B-428D-98B5-553168BE6F4C}">
      <dsp:nvSpPr>
        <dsp:cNvPr id="0" name=""/>
        <dsp:cNvSpPr/>
      </dsp:nvSpPr>
      <dsp:spPr>
        <a:xfrm>
          <a:off x="380999" y="1390493"/>
          <a:ext cx="1905199" cy="1676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ACCESS</a:t>
          </a:r>
          <a:endParaRPr lang="en-US" sz="3200" b="1" kern="1200" dirty="0"/>
        </a:p>
      </dsp:txBody>
      <dsp:txXfrm>
        <a:off x="660009" y="1636021"/>
        <a:ext cx="1347179" cy="1185513"/>
      </dsp:txXfrm>
    </dsp:sp>
    <dsp:sp modelId="{05757C0B-98D3-4AA1-B1CA-78DF8492EE79}">
      <dsp:nvSpPr>
        <dsp:cNvPr id="0" name=""/>
        <dsp:cNvSpPr/>
      </dsp:nvSpPr>
      <dsp:spPr>
        <a:xfrm rot="18988862">
          <a:off x="1873274" y="1324825"/>
          <a:ext cx="784584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84584" y="189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5952" y="1324173"/>
        <a:ext cx="39229" cy="39229"/>
      </dsp:txXfrm>
    </dsp:sp>
    <dsp:sp modelId="{3EA102ED-28AE-4C96-A764-A8AF6C563FDC}">
      <dsp:nvSpPr>
        <dsp:cNvPr id="0" name=""/>
        <dsp:cNvSpPr/>
      </dsp:nvSpPr>
      <dsp:spPr>
        <a:xfrm>
          <a:off x="2375734" y="2808"/>
          <a:ext cx="1268331" cy="1268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FBI</a:t>
          </a:r>
          <a:endParaRPr lang="en-US" sz="1300" b="1" kern="1200" dirty="0"/>
        </a:p>
      </dsp:txBody>
      <dsp:txXfrm>
        <a:off x="2561477" y="188551"/>
        <a:ext cx="896845" cy="896845"/>
      </dsp:txXfrm>
    </dsp:sp>
    <dsp:sp modelId="{EC185A86-AA75-413B-8C4B-81CDB53A489B}">
      <dsp:nvSpPr>
        <dsp:cNvPr id="0" name=""/>
        <dsp:cNvSpPr/>
      </dsp:nvSpPr>
      <dsp:spPr>
        <a:xfrm rot="57154">
          <a:off x="2285900" y="2241073"/>
          <a:ext cx="1855232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1855232" y="189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67136" y="2213655"/>
        <a:ext cx="92761" cy="92761"/>
      </dsp:txXfrm>
    </dsp:sp>
    <dsp:sp modelId="{F3FFF5B0-C867-4EEF-A434-16D5071EE045}">
      <dsp:nvSpPr>
        <dsp:cNvPr id="0" name=""/>
        <dsp:cNvSpPr/>
      </dsp:nvSpPr>
      <dsp:spPr>
        <a:xfrm>
          <a:off x="4140917" y="1651834"/>
          <a:ext cx="1268331" cy="1268331"/>
        </a:xfrm>
        <a:prstGeom prst="ellipse">
          <a:avLst/>
        </a:prstGeom>
        <a:solidFill>
          <a:schemeClr val="accent2">
            <a:hueOff val="-5402520"/>
            <a:satOff val="11111"/>
            <a:lumOff val="-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Other States</a:t>
          </a:r>
          <a:endParaRPr lang="en-US" sz="1300" b="1" kern="1200" dirty="0"/>
        </a:p>
      </dsp:txBody>
      <dsp:txXfrm>
        <a:off x="4326660" y="1837577"/>
        <a:ext cx="896845" cy="896845"/>
      </dsp:txXfrm>
    </dsp:sp>
    <dsp:sp modelId="{00290DF6-C883-4A02-B3C3-417A4C7036EE}">
      <dsp:nvSpPr>
        <dsp:cNvPr id="0" name=""/>
        <dsp:cNvSpPr/>
      </dsp:nvSpPr>
      <dsp:spPr>
        <a:xfrm rot="1568634">
          <a:off x="2085496" y="2962875"/>
          <a:ext cx="1564623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1564623" y="189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8692" y="2942722"/>
        <a:ext cx="78231" cy="78231"/>
      </dsp:txXfrm>
    </dsp:sp>
    <dsp:sp modelId="{B4283B93-FAE6-41F0-96F0-FABF8C494C93}">
      <dsp:nvSpPr>
        <dsp:cNvPr id="0" name=""/>
        <dsp:cNvSpPr/>
      </dsp:nvSpPr>
      <dsp:spPr>
        <a:xfrm>
          <a:off x="3505200" y="2971810"/>
          <a:ext cx="1268331" cy="1268331"/>
        </a:xfrm>
        <a:prstGeom prst="ellipse">
          <a:avLst/>
        </a:prstGeom>
        <a:solidFill>
          <a:schemeClr val="accent2">
            <a:hueOff val="-10805041"/>
            <a:satOff val="22223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Canada</a:t>
          </a:r>
          <a:endParaRPr lang="en-US" sz="1300" b="1" kern="1200" dirty="0"/>
        </a:p>
      </dsp:txBody>
      <dsp:txXfrm>
        <a:off x="3690943" y="3157553"/>
        <a:ext cx="896845" cy="896845"/>
      </dsp:txXfrm>
    </dsp:sp>
    <dsp:sp modelId="{CC011C56-CD48-479B-B3A8-F9019A41C526}">
      <dsp:nvSpPr>
        <dsp:cNvPr id="0" name=""/>
        <dsp:cNvSpPr/>
      </dsp:nvSpPr>
      <dsp:spPr>
        <a:xfrm rot="20202632">
          <a:off x="2115135" y="1481539"/>
          <a:ext cx="182072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1820720" y="189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79977" y="1454984"/>
        <a:ext cx="91036" cy="91036"/>
      </dsp:txXfrm>
    </dsp:sp>
    <dsp:sp modelId="{494A8212-2701-4D95-8DE3-361CBC55BA8F}">
      <dsp:nvSpPr>
        <dsp:cNvPr id="0" name=""/>
        <dsp:cNvSpPr/>
      </dsp:nvSpPr>
      <dsp:spPr>
        <a:xfrm>
          <a:off x="3810005" y="255667"/>
          <a:ext cx="1268331" cy="1268331"/>
        </a:xfrm>
        <a:prstGeom prst="ellipse">
          <a:avLst/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Washington</a:t>
          </a:r>
          <a:endParaRPr lang="en-US" sz="1300" b="1" kern="1200" dirty="0"/>
        </a:p>
      </dsp:txBody>
      <dsp:txXfrm>
        <a:off x="3995748" y="441410"/>
        <a:ext cx="896845" cy="89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1CAF-688C-4F31-B23F-941FEE57BACF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CD2A3-78FC-48BC-B4C8-8B252E2C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564487-B0EF-4555-A96F-9594FB9BB5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100615-8EB8-49BE-8A6A-8E017D1F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mca225\Local Settings\Temporary Internet Files\Content.IE5\U6P4DXME\dglxasset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C4F-AF96-43AE-B675-0E169DCEAD0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58E-EE46-46FE-8070-A9AC01D18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046EF30-155D-4519-3EFCF9A86723E023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C4F-AF96-43AE-B675-0E169DCEAD0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58E-EE46-46FE-8070-A9AC01D18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ergreen_forest_olympic_national_park_washington_u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C4F-AF96-43AE-B675-0E169DCEAD0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358E-EE46-46FE-8070-A9AC01D18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682C82-155D-4519-3E15C64040F6E6E5-large.jpg"/>
          <p:cNvPicPr>
            <a:picLocks noChangeAspect="1"/>
          </p:cNvPicPr>
          <p:nvPr userDrawn="1"/>
        </p:nvPicPr>
        <p:blipFill>
          <a:blip r:embed="rId2" cstate="print"/>
          <a:srcRect t="3125" b="406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6630B3-155D-4519-3E0AA9358A8F7691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59C4F-AF96-43AE-B675-0E169DCEAD06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358E-EE46-46FE-8070-A9AC01D18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9144000" cy="1752600"/>
          </a:xfrm>
          <a:solidFill>
            <a:srgbClr val="00B050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Washington State Patrol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ACCESS Section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Bill McAllister, Instructor</a:t>
            </a:r>
            <a:endParaRPr lang="en-US" sz="32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295400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The National Sex Offender Registry</a:t>
            </a:r>
            <a:b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Entry Format</a:t>
            </a:r>
            <a:endParaRPr lang="en-US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Non-Extraditable </a:t>
            </a:r>
            <a:r>
              <a:rPr lang="en-US" dirty="0" smtClean="0"/>
              <a:t>Tribal</a:t>
            </a:r>
            <a:br>
              <a:rPr lang="en-US" dirty="0" smtClean="0"/>
            </a:br>
            <a:r>
              <a:rPr lang="en-US" dirty="0" smtClean="0"/>
              <a:t>Warrant Return</a:t>
            </a: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57200" y="2514600"/>
            <a:ext cx="8229599" cy="32004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------  RECORD NUMBER 1 OF 1  ------</a:t>
            </a:r>
            <a:br>
              <a:rPr lang="en-US" dirty="0"/>
            </a:br>
            <a:r>
              <a:rPr lang="en-US" dirty="0"/>
              <a:t>                  EXACT MATCH</a:t>
            </a:r>
            <a:br>
              <a:rPr lang="en-US" dirty="0"/>
            </a:br>
            <a:r>
              <a:rPr lang="en-US" dirty="0"/>
              <a:t>NON-EXTRADITABLE TRIBAL WARRANT (BASED ON NAM/DOB)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MKE/EIP   ORI/WADI01400  </a:t>
            </a:r>
            <a:r>
              <a:rPr lang="en-US" dirty="0" smtClean="0"/>
              <a:t>NAM/SMITH, BILL.M.I.WA.09/13/1964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HGT/507   WGT/170   </a:t>
            </a:r>
            <a:r>
              <a:rPr lang="en-US" dirty="0"/>
              <a:t>EYE/BRO    HAR/BLK   SKN/FAR</a:t>
            </a:r>
            <a:br>
              <a:rPr lang="en-US" dirty="0"/>
            </a:br>
            <a:r>
              <a:rPr lang="en-US" dirty="0"/>
              <a:t>OCA/131234   SMT/TAT L ARM</a:t>
            </a:r>
            <a:br>
              <a:rPr lang="en-US" dirty="0"/>
            </a:br>
            <a:r>
              <a:rPr lang="en-US" dirty="0"/>
              <a:t>OLN/TESTOLNNUM1555.WA.2015</a:t>
            </a:r>
            <a:br>
              <a:rPr lang="en-US" dirty="0"/>
            </a:br>
            <a:r>
              <a:rPr lang="en-US" dirty="0"/>
              <a:t>LIC/ABC1234.WA.2015.PC</a:t>
            </a:r>
            <a:br>
              <a:rPr lang="en-US" dirty="0"/>
            </a:br>
            <a:r>
              <a:rPr lang="en-US" dirty="0"/>
              <a:t>VIN/FAKEVIN12544454.2009.FORD.ESC.4D.43D</a:t>
            </a:r>
            <a:br>
              <a:rPr lang="en-US" dirty="0"/>
            </a:br>
            <a:r>
              <a:rPr lang="en-US" dirty="0"/>
              <a:t>DOR/05/01/2013  RTP/NTW</a:t>
            </a:r>
            <a:br>
              <a:rPr lang="en-US" dirty="0"/>
            </a:br>
            <a:r>
              <a:rPr lang="en-US" dirty="0"/>
              <a:t>MIS/CONFIRM 360-222-1212</a:t>
            </a:r>
            <a:br>
              <a:rPr lang="en-US" dirty="0"/>
            </a:br>
            <a:r>
              <a:rPr lang="en-US" dirty="0"/>
              <a:t>DNA/Y  DLO/SEATTLE CRIME LAB</a:t>
            </a:r>
            <a:br>
              <a:rPr lang="en-US" dirty="0"/>
            </a:br>
            <a:r>
              <a:rPr lang="en-US" dirty="0"/>
              <a:t>ORI IS </a:t>
            </a:r>
            <a:r>
              <a:rPr lang="en-US" dirty="0" smtClean="0"/>
              <a:t>NOOKSACK PD DEMING 360-222-1212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ENT:05/02/2013 AT 0620 FROM </a:t>
            </a:r>
            <a:r>
              <a:rPr lang="en-US" dirty="0" smtClean="0"/>
              <a:t>NOOKSACK PD </a:t>
            </a:r>
            <a:r>
              <a:rPr lang="en-US" dirty="0"/>
              <a:t>BY/WSP WACIC</a:t>
            </a:r>
            <a:br>
              <a:rPr lang="en-US" dirty="0"/>
            </a:br>
            <a:r>
              <a:rPr lang="en-US" dirty="0"/>
              <a:t>WAC/13H0004492	</a:t>
            </a:r>
          </a:p>
        </p:txBody>
      </p:sp>
    </p:spTree>
    <p:extLst>
      <p:ext uri="{BB962C8B-B14F-4D97-AF65-F5344CB8AC3E}">
        <p14:creationId xmlns:p14="http://schemas.microsoft.com/office/powerpoint/2010/main" val="109031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Yakama </a:t>
            </a:r>
            <a:r>
              <a:rPr lang="en-US" dirty="0"/>
              <a:t>Nation License 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507"/>
            <a:ext cx="8229600" cy="1142999"/>
          </a:xfr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Must use a Y1N before the </a:t>
            </a:r>
            <a:r>
              <a:rPr lang="en-US" dirty="0" smtClean="0"/>
              <a:t>plate number </a:t>
            </a:r>
            <a:r>
              <a:rPr lang="en-US" dirty="0"/>
              <a:t>to receive a return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00" b="47643"/>
          <a:stretch/>
        </p:blipFill>
        <p:spPr bwMode="auto">
          <a:xfrm>
            <a:off x="914400" y="3336842"/>
            <a:ext cx="7315200" cy="30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430140" cy="1143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Yakama </a:t>
            </a:r>
            <a:r>
              <a:rPr lang="en-US" dirty="0"/>
              <a:t>Nation License </a:t>
            </a:r>
            <a:r>
              <a:rPr lang="en-US" dirty="0" smtClean="0"/>
              <a:t>Plates Return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457940" y="1600200"/>
            <a:ext cx="8229599" cy="51816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200" b="1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000" dirty="0"/>
              <a:t>************************************************************************</a:t>
            </a:r>
          </a:p>
          <a:p>
            <a:r>
              <a:rPr lang="en-US" sz="1000" dirty="0"/>
              <a:t>             REGISTRATION RESPONSE</a:t>
            </a:r>
          </a:p>
          <a:p>
            <a:r>
              <a:rPr lang="en-US" sz="1000" dirty="0"/>
              <a:t>************************************************************************</a:t>
            </a:r>
          </a:p>
          <a:p>
            <a:endParaRPr lang="en-US" sz="1000" dirty="0"/>
          </a:p>
          <a:p>
            <a:r>
              <a:rPr lang="en-US" sz="1000" dirty="0"/>
              <a:t>RR.WALIC0000</a:t>
            </a:r>
          </a:p>
          <a:p>
            <a:r>
              <a:rPr lang="en-US" sz="1000" dirty="0"/>
              <a:t>16:27_09/08/2014_14857</a:t>
            </a:r>
          </a:p>
          <a:p>
            <a:r>
              <a:rPr lang="en-US" sz="1000" dirty="0"/>
              <a:t>16:27_09/08/2014_25564_WAWSP00T4 </a:t>
            </a:r>
          </a:p>
          <a:p>
            <a:r>
              <a:rPr lang="en-US" sz="1000" dirty="0"/>
              <a:t>*045100Q9DJ </a:t>
            </a:r>
          </a:p>
          <a:p>
            <a:r>
              <a:rPr lang="en-US" sz="1000" dirty="0"/>
              <a:t>TXT</a:t>
            </a:r>
          </a:p>
          <a:p>
            <a:r>
              <a:rPr lang="en-US" sz="1000" dirty="0"/>
              <a:t>*** REGISTRATION DETAILS ***</a:t>
            </a:r>
          </a:p>
          <a:p>
            <a:r>
              <a:rPr lang="en-US" sz="1000" dirty="0"/>
              <a:t>VEHICLE REGISTRATION EFFECTIVE DATE: 2013-04-23</a:t>
            </a:r>
          </a:p>
          <a:p>
            <a:r>
              <a:rPr lang="en-US" sz="1000" dirty="0"/>
              <a:t>VEHICLE REGISTRATION EXPIRATION DATE: 2015-04-30</a:t>
            </a:r>
          </a:p>
          <a:p>
            <a:endParaRPr lang="en-US" sz="1000" dirty="0"/>
          </a:p>
          <a:p>
            <a:r>
              <a:rPr lang="en-US" sz="1000" dirty="0"/>
              <a:t>REGISTERED TO: </a:t>
            </a:r>
            <a:r>
              <a:rPr lang="en-US" sz="1000" dirty="0" smtClean="0"/>
              <a:t>BILL SMITH</a:t>
            </a:r>
            <a:endParaRPr lang="en-US" sz="1000" dirty="0"/>
          </a:p>
          <a:p>
            <a:r>
              <a:rPr lang="en-US" sz="1000" dirty="0"/>
              <a:t>ADDRESS: MAILING ADDRESS: </a:t>
            </a:r>
            <a:r>
              <a:rPr lang="en-US" sz="1000" dirty="0" smtClean="0"/>
              <a:t>123 BUSY </a:t>
            </a:r>
            <a:r>
              <a:rPr lang="en-US" sz="1000" dirty="0"/>
              <a:t>LN; WAPATO,WA 98951</a:t>
            </a:r>
          </a:p>
          <a:p>
            <a:endParaRPr lang="en-US" sz="1000" dirty="0"/>
          </a:p>
          <a:p>
            <a:r>
              <a:rPr lang="en-US" sz="1000" dirty="0"/>
              <a:t>VEHICLE REGISTRATION PLATE ID: 575</a:t>
            </a:r>
          </a:p>
          <a:p>
            <a:r>
              <a:rPr lang="en-US" sz="1000" dirty="0"/>
              <a:t>VEHICLE REGISTRATION PLATE TYPE: PC</a:t>
            </a:r>
          </a:p>
          <a:p>
            <a:r>
              <a:rPr lang="en-US" sz="1000" dirty="0"/>
              <a:t>PERMANENT REGISTRATION INDICATOR: false</a:t>
            </a:r>
          </a:p>
          <a:p>
            <a:r>
              <a:rPr lang="en-US" sz="1000" dirty="0"/>
              <a:t>VEHICLE DECAL: 5272</a:t>
            </a:r>
          </a:p>
          <a:p>
            <a:endParaRPr lang="en-US" sz="1000" dirty="0"/>
          </a:p>
          <a:p>
            <a:r>
              <a:rPr lang="en-US" sz="1000" dirty="0"/>
              <a:t>*** VEHICLE DETAILS ***</a:t>
            </a:r>
          </a:p>
          <a:p>
            <a:r>
              <a:rPr lang="en-US" sz="1000" dirty="0"/>
              <a:t>VEHICLE ID: </a:t>
            </a:r>
            <a:r>
              <a:rPr lang="en-US" sz="1000" dirty="0" smtClean="0"/>
              <a:t>1G2CD34B5N6789123</a:t>
            </a:r>
            <a:endParaRPr lang="en-US" sz="1000" dirty="0"/>
          </a:p>
          <a:p>
            <a:r>
              <a:rPr lang="en-US" sz="1000" dirty="0"/>
              <a:t>VEHICLE MODEL YEAR: </a:t>
            </a:r>
            <a:r>
              <a:rPr lang="en-US" sz="1000" dirty="0" smtClean="0"/>
              <a:t>2000</a:t>
            </a:r>
            <a:br>
              <a:rPr lang="en-US" sz="1000" dirty="0" smtClean="0"/>
            </a:br>
            <a:r>
              <a:rPr lang="en-US" sz="1000" dirty="0" smtClean="0"/>
              <a:t>VEHICLE </a:t>
            </a:r>
            <a:r>
              <a:rPr lang="en-US" sz="1000" dirty="0"/>
              <a:t>MODEL TEXT: DEVILLE</a:t>
            </a:r>
          </a:p>
          <a:p>
            <a:r>
              <a:rPr lang="en-US" sz="1000" dirty="0"/>
              <a:t>VEHICLE PRIMARY COLOR: </a:t>
            </a:r>
            <a:r>
              <a:rPr lang="en-US" sz="1000" dirty="0" smtClean="0"/>
              <a:t>BLACK</a:t>
            </a:r>
            <a:endParaRPr lang="en-US" sz="1000" dirty="0"/>
          </a:p>
          <a:p>
            <a:r>
              <a:rPr lang="en-US" sz="1000" dirty="0"/>
              <a:t>VEHICLE BRAND: CADI</a:t>
            </a:r>
          </a:p>
          <a:p>
            <a:r>
              <a:rPr lang="en-US" sz="1000" dirty="0"/>
              <a:t>VEHICLE CMV INDICATOR: </a:t>
            </a:r>
            <a:r>
              <a:rPr lang="en-US" sz="1000" dirty="0" smtClean="0"/>
              <a:t>false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1692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887"/>
            <a:ext cx="7772400" cy="901113"/>
          </a:xfrm>
          <a:solidFill>
            <a:srgbClr val="00B05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Thank </a:t>
            </a:r>
            <a: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You</a:t>
            </a:r>
            <a:r>
              <a:rPr lang="en-US" sz="36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5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Bill McAllister</a:t>
            </a:r>
          </a:p>
          <a:p>
            <a:pPr>
              <a:spcBef>
                <a:spcPct val="0"/>
              </a:spcBef>
            </a:pPr>
            <a: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William.mcallister@wsp.wa.gov</a:t>
            </a:r>
          </a:p>
          <a:p>
            <a:pPr>
              <a:spcBef>
                <a:spcPct val="0"/>
              </a:spcBef>
            </a:pPr>
            <a:r>
              <a:rPr lang="en-US" sz="3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(360) 534-2181</a:t>
            </a:r>
            <a:endParaRPr lang="en-US" sz="3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9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896644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 is ACCESS?</a:t>
            </a:r>
            <a:endParaRPr lang="en-US" dirty="0"/>
          </a:p>
        </p:txBody>
      </p:sp>
      <p:pic>
        <p:nvPicPr>
          <p:cNvPr id="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37238"/>
            <a:ext cx="1524000" cy="155575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</p:pic>
      <p:pic>
        <p:nvPicPr>
          <p:cNvPr id="8" name="Picture 4" descr="C:\Documents and Settings\bmca225\Local Settings\Temporary Internet Files\Content.IE5\JF2KXYN3\MC900441946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886200"/>
            <a:ext cx="13811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47253751"/>
              </p:ext>
            </p:extLst>
          </p:nvPr>
        </p:nvGraphicFramePr>
        <p:xfrm>
          <a:off x="3124200" y="1923106"/>
          <a:ext cx="6019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4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896644"/>
          </a:xfrm>
          <a:solidFill>
            <a:srgbClr val="00B0F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Omnixx NSOR Entry Screen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03"/>
          <a:stretch/>
        </p:blipFill>
        <p:spPr bwMode="auto">
          <a:xfrm>
            <a:off x="903223" y="1219200"/>
            <a:ext cx="7366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/>
          <p:cNvSpPr/>
          <p:nvPr/>
        </p:nvSpPr>
        <p:spPr>
          <a:xfrm rot="1029350" flipH="1">
            <a:off x="6210142" y="2541596"/>
            <a:ext cx="2870455" cy="690240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Mandatory Fields (blue)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 rot="1029350" flipH="1">
            <a:off x="6213591" y="4621396"/>
            <a:ext cx="2715425" cy="690240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Optional Fields (black)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896644"/>
          </a:xfrm>
          <a:solidFill>
            <a:srgbClr val="00B0F0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Omnixx NSOR Entry Screen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603"/>
          <a:stretch/>
        </p:blipFill>
        <p:spPr bwMode="auto">
          <a:xfrm>
            <a:off x="903223" y="1219200"/>
            <a:ext cx="736600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ched Right Arrow 6"/>
          <p:cNvSpPr/>
          <p:nvPr/>
        </p:nvSpPr>
        <p:spPr>
          <a:xfrm rot="1029350" flipH="1">
            <a:off x="4976612" y="2254902"/>
            <a:ext cx="2870455" cy="690240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Agency's Primary ORI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8006" y="2007989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WADI05400</a:t>
            </a:r>
            <a:endParaRPr lang="en-US" sz="800" dirty="0"/>
          </a:p>
        </p:txBody>
      </p:sp>
      <p:sp>
        <p:nvSpPr>
          <p:cNvPr id="8" name="Notched Right Arrow 7"/>
          <p:cNvSpPr/>
          <p:nvPr/>
        </p:nvSpPr>
        <p:spPr>
          <a:xfrm rot="1029350" flipH="1">
            <a:off x="5561329" y="3451715"/>
            <a:ext cx="3358087" cy="690240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NCIC Codes (click on ellipse)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 rot="1029350" flipH="1">
            <a:off x="5004223" y="5228655"/>
            <a:ext cx="3588254" cy="1121977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Miscellaneous Field to include confirmation phone number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36130" r="67214" b="40886"/>
          <a:stretch/>
        </p:blipFill>
        <p:spPr bwMode="auto">
          <a:xfrm>
            <a:off x="3276600" y="3419899"/>
            <a:ext cx="2340095" cy="1380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1201444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NCIC Acknowledgment Message</a:t>
            </a:r>
            <a:br>
              <a:rPr lang="en-US" dirty="0" smtClean="0"/>
            </a:br>
            <a:r>
              <a:rPr lang="en-US" dirty="0" smtClean="0"/>
              <a:t>from NSOR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981200"/>
          </a:xfr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1L01043YPO479NEXSC </a:t>
            </a:r>
          </a:p>
          <a:p>
            <a:pPr marL="0" indent="0">
              <a:buNone/>
            </a:pPr>
            <a:r>
              <a:rPr lang="en-US" sz="1400" b="1" dirty="0"/>
              <a:t>WAWSP0099</a:t>
            </a:r>
          </a:p>
          <a:p>
            <a:pPr marL="0" indent="0">
              <a:buNone/>
            </a:pPr>
            <a:r>
              <a:rPr lang="en-US" sz="1400" b="1" dirty="0" smtClean="0"/>
              <a:t>NAM/SMITH, BILLY JO NIC/X142099522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OCA/1401234</a:t>
            </a: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TRACKING</a:t>
            </a:r>
          </a:p>
          <a:p>
            <a:pPr marL="0" indent="0">
              <a:buNone/>
            </a:pPr>
            <a:r>
              <a:rPr lang="en-US" sz="1400" b="1" dirty="0"/>
              <a:t>07/31/2014, 11:56:28 - MKE: EXSC - Source: NCIC - To: BILLM - ISN: 043YPO47A1 - REF: 043YPO479N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896644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NCIC Return for 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253"/>
            <a:ext cx="8229600" cy="5105399"/>
          </a:xfr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200" b="1" dirty="0" smtClean="0"/>
              <a:t>*** </a:t>
            </a:r>
            <a:r>
              <a:rPr lang="en-US" sz="1200" b="1" dirty="0"/>
              <a:t>SEX OFFENDER REGISTRY INFORMATION ***</a:t>
            </a:r>
          </a:p>
          <a:p>
            <a:pPr marL="0" indent="0">
              <a:buNone/>
            </a:pPr>
            <a:r>
              <a:rPr lang="en-US" sz="1200" b="1" dirty="0"/>
              <a:t>THE SUBJECT IDENTIFIED IN THE FOLLOWING RECORD WITH NIC/X142099522</a:t>
            </a:r>
          </a:p>
          <a:p>
            <a:pPr marL="0" indent="0">
              <a:buNone/>
            </a:pPr>
            <a:r>
              <a:rPr lang="en-US" sz="1200" b="1" dirty="0"/>
              <a:t>IS REGISTERED AS A SEX OFFENDER.  DO NOT SEARCH, DETAIN, OR</a:t>
            </a:r>
          </a:p>
          <a:p>
            <a:pPr marL="0" indent="0">
              <a:buNone/>
            </a:pPr>
            <a:r>
              <a:rPr lang="en-US" sz="1200" b="1" dirty="0"/>
              <a:t>ARREST BASED SOLELY ON THIS RECORD.  ADDITIONAL INFORMATION REGARDING</a:t>
            </a:r>
          </a:p>
          <a:p>
            <a:pPr marL="0" indent="0">
              <a:buNone/>
            </a:pPr>
            <a:r>
              <a:rPr lang="en-US" sz="1200" b="1" dirty="0"/>
              <a:t>SUBJECT MAY BE AVAILABLE FROM THE INTERSTATE IDENTIFICATION INDEX.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MKE/SEXUAL </a:t>
            </a:r>
            <a:r>
              <a:rPr lang="en-US" sz="1200" b="1" dirty="0" smtClean="0"/>
              <a:t>OFFENDER</a:t>
            </a:r>
          </a:p>
          <a:p>
            <a:pPr marL="0" indent="0">
              <a:buNone/>
            </a:pPr>
            <a:r>
              <a:rPr lang="en-US" sz="1200" b="1" dirty="0" smtClean="0"/>
              <a:t>ORI/WADI00099 NAM/SMITH, BILLY JO SEX/M RAC/W POB/WA</a:t>
            </a:r>
          </a:p>
          <a:p>
            <a:pPr marL="0" indent="0">
              <a:buNone/>
            </a:pPr>
            <a:r>
              <a:rPr lang="en-US" sz="1200" b="1" dirty="0" smtClean="0"/>
              <a:t>DOB/19600101 </a:t>
            </a:r>
            <a:r>
              <a:rPr lang="en-US" sz="1200" b="1" dirty="0"/>
              <a:t>HGT/510 WGT/180 EYE/BR0 HAI/BR0 CTZ/US</a:t>
            </a:r>
          </a:p>
          <a:p>
            <a:pPr marL="0" indent="0">
              <a:buNone/>
            </a:pPr>
            <a:r>
              <a:rPr lang="en-US" sz="1200" b="1" dirty="0"/>
              <a:t>ORD/20140101 ERD/20990101 SXP/N CRR/LEWD OR LASCIVIOUS ACTS WITH MINOR</a:t>
            </a:r>
          </a:p>
          <a:p>
            <a:pPr marL="0" indent="0">
              <a:buNone/>
            </a:pPr>
            <a:r>
              <a:rPr lang="en-US" sz="1200" b="1" dirty="0"/>
              <a:t>CON/20000101</a:t>
            </a:r>
          </a:p>
          <a:p>
            <a:pPr marL="0" indent="0">
              <a:buNone/>
            </a:pPr>
            <a:r>
              <a:rPr lang="en-US" sz="1200" b="1" dirty="0" smtClean="0"/>
              <a:t>OCA/1401234</a:t>
            </a:r>
            <a:br>
              <a:rPr lang="en-US" sz="1200" b="1" dirty="0" smtClean="0"/>
            </a:br>
            <a:r>
              <a:rPr lang="en-US" sz="1200" b="1" dirty="0" smtClean="0"/>
              <a:t>MIS/THIS </a:t>
            </a:r>
            <a:r>
              <a:rPr lang="en-US" sz="1200" b="1" dirty="0"/>
              <a:t>FIELD SH0ULD C0NTAIN ENTERING AGENCIES PH0NE </a:t>
            </a:r>
            <a:r>
              <a:rPr lang="en-US" sz="1200" b="1" dirty="0" smtClean="0"/>
              <a:t>NUMBER</a:t>
            </a:r>
          </a:p>
          <a:p>
            <a:pPr marL="0" indent="0">
              <a:buNone/>
            </a:pPr>
            <a:r>
              <a:rPr lang="en-US" sz="1200" b="1" dirty="0" smtClean="0"/>
              <a:t>MIS/AND ANY 0THER CAUTI0N 0R DESCRIPTIVE INF0RMATI0N</a:t>
            </a:r>
          </a:p>
          <a:p>
            <a:pPr marL="0" indent="0">
              <a:buNone/>
            </a:pPr>
            <a:r>
              <a:rPr lang="en-US" sz="1200" b="1" dirty="0" smtClean="0"/>
              <a:t>DNA/Y </a:t>
            </a:r>
            <a:r>
              <a:rPr lang="en-US" sz="1200" b="1" dirty="0"/>
              <a:t>DLO/SEATTLE CRIME LAB</a:t>
            </a:r>
          </a:p>
          <a:p>
            <a:pPr marL="0" indent="0">
              <a:buNone/>
            </a:pPr>
            <a:r>
              <a:rPr lang="en-US" sz="1200" b="1" dirty="0"/>
              <a:t>SNU/102 SNA/S 1ST AVE</a:t>
            </a:r>
          </a:p>
          <a:p>
            <a:pPr marL="0" indent="0">
              <a:buNone/>
            </a:pPr>
            <a:r>
              <a:rPr lang="en-US" sz="1200" b="1" dirty="0"/>
              <a:t>CTY/ANYPLACE STA/WA ZIP/98501</a:t>
            </a:r>
          </a:p>
          <a:p>
            <a:pPr marL="0" indent="0">
              <a:buNone/>
            </a:pPr>
            <a:r>
              <a:rPr lang="en-US" sz="1200" b="1" dirty="0"/>
              <a:t>TNO/360 534-0911</a:t>
            </a:r>
          </a:p>
          <a:p>
            <a:pPr marL="0" indent="0">
              <a:buNone/>
            </a:pPr>
            <a:r>
              <a:rPr lang="en-US" sz="1200" b="1" dirty="0"/>
              <a:t>ORI </a:t>
            </a:r>
            <a:r>
              <a:rPr lang="en-US" sz="1200" b="1" dirty="0" smtClean="0"/>
              <a:t>IS A </a:t>
            </a:r>
            <a:r>
              <a:rPr lang="en-US" sz="1200" b="1" dirty="0"/>
              <a:t>WASHINGTON STATE </a:t>
            </a:r>
            <a:r>
              <a:rPr lang="en-US" sz="1200" b="1" dirty="0" smtClean="0"/>
              <a:t> TRIBAL POLICE DEPARTMENT 360 </a:t>
            </a:r>
            <a:r>
              <a:rPr lang="en-US" sz="1200" b="1" dirty="0"/>
              <a:t>705-5999</a:t>
            </a:r>
          </a:p>
          <a:p>
            <a:pPr marL="0" indent="0">
              <a:buNone/>
            </a:pPr>
            <a:r>
              <a:rPr lang="en-US" sz="1200" b="1" dirty="0"/>
              <a:t>NIC/X142099522 DTE/20140731 1456 EDT DLU/20140731 1456 </a:t>
            </a:r>
            <a:r>
              <a:rPr lang="en-US" sz="1200" b="1" dirty="0" smtClean="0"/>
              <a:t>EDT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***** END OF SEX OFFENDER REGISTRY INFORMATION </a:t>
            </a:r>
            <a:r>
              <a:rPr lang="en-US" sz="1200" b="1" dirty="0" smtClean="0"/>
              <a:t>*****</a:t>
            </a:r>
            <a:br>
              <a:rPr lang="en-US" sz="1200" b="1" dirty="0" smtClean="0"/>
            </a:br>
            <a:endParaRPr lang="en-US" sz="1200" b="1" dirty="0"/>
          </a:p>
          <a:p>
            <a:pPr marL="0" indent="0">
              <a:buNone/>
            </a:pPr>
            <a:r>
              <a:rPr lang="en-US" sz="1200" b="1" dirty="0" smtClean="0"/>
              <a:t>TRACKING  07/31/2014</a:t>
            </a:r>
            <a:r>
              <a:rPr lang="en-US" sz="1200" b="1" dirty="0"/>
              <a:t>, 11:58:56 - MKE: QXS - Source: NCIC - To: BILLM - ISN: 043YPO4943 - REF: 043YPO493X</a:t>
            </a:r>
          </a:p>
        </p:txBody>
      </p:sp>
    </p:spTree>
    <p:extLst>
      <p:ext uri="{BB962C8B-B14F-4D97-AF65-F5344CB8AC3E}">
        <p14:creationId xmlns:p14="http://schemas.microsoft.com/office/powerpoint/2010/main" val="25881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896644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Updating NSOR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solidFill>
            <a:srgbClr val="00B0F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dirty="0" smtClean="0"/>
              <a:t>Modify</a:t>
            </a:r>
          </a:p>
          <a:p>
            <a:pPr lvl="1"/>
            <a:r>
              <a:rPr lang="en-US" dirty="0" smtClean="0"/>
              <a:t>Add information to a blank field</a:t>
            </a:r>
          </a:p>
          <a:p>
            <a:pPr lvl="1"/>
            <a:r>
              <a:rPr lang="en-US" dirty="0" smtClean="0"/>
              <a:t>Delete information from a field</a:t>
            </a:r>
          </a:p>
          <a:p>
            <a:pPr lvl="1"/>
            <a:r>
              <a:rPr lang="en-US" dirty="0" smtClean="0"/>
              <a:t>Change/correct information in a field</a:t>
            </a:r>
          </a:p>
          <a:p>
            <a:r>
              <a:rPr lang="en-US" dirty="0" smtClean="0"/>
              <a:t>Supplement </a:t>
            </a:r>
          </a:p>
          <a:p>
            <a:pPr lvl="1"/>
            <a:r>
              <a:rPr lang="en-US" dirty="0" smtClean="0"/>
              <a:t>Up to 99 aka’s</a:t>
            </a:r>
          </a:p>
          <a:p>
            <a:pPr lvl="1"/>
            <a:r>
              <a:rPr lang="en-US" dirty="0" smtClean="0"/>
              <a:t>Up to 10 caution or medical conditions</a:t>
            </a:r>
          </a:p>
          <a:p>
            <a:pPr lvl="1"/>
            <a:r>
              <a:rPr lang="en-US" dirty="0" smtClean="0"/>
              <a:t>Up to 9 dates of birth, citizenships, telephone numbers, telephone number types</a:t>
            </a:r>
          </a:p>
          <a:p>
            <a:r>
              <a:rPr lang="en-US" dirty="0" smtClean="0"/>
              <a:t>Clear – Person no longer needing to register or has 	registered with another jurisdiction</a:t>
            </a:r>
          </a:p>
          <a:p>
            <a:r>
              <a:rPr lang="en-US" dirty="0" smtClean="0"/>
              <a:t>Cancel – Record is invalid, offense has been expunged or 	pardoned or by jurisdictional policy or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6"/>
            <a:ext cx="8229600" cy="896644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506"/>
            <a:ext cx="8229600" cy="2590800"/>
          </a:xfrm>
          <a:solidFill>
            <a:srgbClr val="00B0F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 smtClean="0"/>
              <a:t>Fingerprints and photographs are submitted </a:t>
            </a:r>
            <a:r>
              <a:rPr lang="en-US" dirty="0"/>
              <a:t>directly to FBI using </a:t>
            </a:r>
            <a:r>
              <a:rPr lang="en-US" dirty="0" smtClean="0"/>
              <a:t>electronic fingerprint/palm print device.</a:t>
            </a:r>
          </a:p>
          <a:p>
            <a:r>
              <a:rPr lang="en-US" dirty="0" smtClean="0"/>
              <a:t>Resource Sharing – can tribes work </a:t>
            </a:r>
            <a:r>
              <a:rPr lang="en-US" dirty="0"/>
              <a:t>together to enter </a:t>
            </a:r>
            <a:r>
              <a:rPr lang="en-US" dirty="0" smtClean="0"/>
              <a:t>NSOR for other tribes without the resources?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B0F0">
              <a:alpha val="8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Person of Interest</a:t>
            </a:r>
            <a:br>
              <a:rPr lang="en-US" dirty="0" smtClean="0"/>
            </a:br>
            <a:r>
              <a:rPr lang="en-US" dirty="0" smtClean="0"/>
              <a:t>Non-Extraditable </a:t>
            </a:r>
            <a:r>
              <a:rPr lang="en-US" dirty="0"/>
              <a:t>Tribal </a:t>
            </a:r>
            <a:r>
              <a:rPr lang="en-US" dirty="0" smtClean="0"/>
              <a:t>Warrants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357"/>
          <a:stretch/>
        </p:blipFill>
        <p:spPr bwMode="auto">
          <a:xfrm>
            <a:off x="914400" y="1524000"/>
            <a:ext cx="731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9128" y="2303573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WADI05400</a:t>
            </a:r>
            <a:endParaRPr lang="en-US" sz="800" dirty="0"/>
          </a:p>
        </p:txBody>
      </p:sp>
      <p:sp>
        <p:nvSpPr>
          <p:cNvPr id="9" name="Notched Right Arrow 8"/>
          <p:cNvSpPr/>
          <p:nvPr/>
        </p:nvSpPr>
        <p:spPr>
          <a:xfrm rot="20756953">
            <a:off x="1856537" y="3407058"/>
            <a:ext cx="3367855" cy="690240"/>
          </a:xfrm>
          <a:prstGeom prst="notchedRightArrow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Tribal Warrant record type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385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Washington State Patrol ACCESS Section Bill McAllister, Instructor</vt:lpstr>
      <vt:lpstr>What is ACCESS?</vt:lpstr>
      <vt:lpstr>Omnixx NSOR Entry Screen</vt:lpstr>
      <vt:lpstr>Omnixx NSOR Entry Screen</vt:lpstr>
      <vt:lpstr>NCIC Acknowledgment Message from NSOR Entry</vt:lpstr>
      <vt:lpstr>NCIC Return for NSOR</vt:lpstr>
      <vt:lpstr>Updating NSOR Entries</vt:lpstr>
      <vt:lpstr>Additional Information</vt:lpstr>
      <vt:lpstr>Person of Interest Non-Extraditable Tribal Warrants</vt:lpstr>
      <vt:lpstr>Non-Extraditable Tribal Warrant Return</vt:lpstr>
      <vt:lpstr>Yakama Nation License Plates</vt:lpstr>
      <vt:lpstr>Yakama Nation License Plates Return</vt:lpstr>
      <vt:lpstr>Thank You!</vt:lpstr>
    </vt:vector>
  </TitlesOfParts>
  <Company>Washington State Patrol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McAllister Washington State Patrol ACCESS Section</dc:title>
  <dc:creator>Washington State Patrol</dc:creator>
  <cp:lastModifiedBy>Washington State Patrol</cp:lastModifiedBy>
  <cp:revision>75</cp:revision>
  <cp:lastPrinted>2014-09-08T23:59:28Z</cp:lastPrinted>
  <dcterms:created xsi:type="dcterms:W3CDTF">2014-04-02T17:31:47Z</dcterms:created>
  <dcterms:modified xsi:type="dcterms:W3CDTF">2014-09-15T18:36:34Z</dcterms:modified>
</cp:coreProperties>
</file>